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6" r:id="rId4"/>
    <p:sldId id="258" r:id="rId5"/>
    <p:sldId id="259" r:id="rId6"/>
    <p:sldId id="277" r:id="rId7"/>
    <p:sldId id="278" r:id="rId8"/>
    <p:sldId id="279" r:id="rId9"/>
    <p:sldId id="260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oppins" panose="020B0604020202020204" charset="0"/>
      <p:regular r:id="rId15"/>
    </p:embeddedFont>
    <p:embeddedFont>
      <p:font typeface="Poppins Bold" panose="020B0604020202020204" charset="0"/>
      <p:regular r:id="rId16"/>
    </p:embeddedFont>
    <p:embeddedFont>
      <p:font typeface="Poppins Bold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5.sv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5.svg"/><Relationship Id="rId4" Type="http://schemas.openxmlformats.org/officeDocument/2006/relationships/image" Target="../media/image3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9451627">
            <a:off x="-1353129" y="-1492681"/>
            <a:ext cx="6707049" cy="5072968"/>
          </a:xfrm>
          <a:custGeom>
            <a:avLst/>
            <a:gdLst/>
            <a:ahLst/>
            <a:cxnLst/>
            <a:rect l="l" t="t" r="r" b="b"/>
            <a:pathLst>
              <a:path w="6707049" h="5072968">
                <a:moveTo>
                  <a:pt x="0" y="0"/>
                </a:moveTo>
                <a:lnTo>
                  <a:pt x="6707049" y="0"/>
                </a:lnTo>
                <a:lnTo>
                  <a:pt x="6707049" y="5072968"/>
                </a:lnTo>
                <a:lnTo>
                  <a:pt x="0" y="507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13596" y="-3078771"/>
            <a:ext cx="6634070" cy="6597885"/>
          </a:xfrm>
          <a:custGeom>
            <a:avLst/>
            <a:gdLst/>
            <a:ahLst/>
            <a:cxnLst/>
            <a:rect l="l" t="t" r="r" b="b"/>
            <a:pathLst>
              <a:path w="6634070" h="6597885">
                <a:moveTo>
                  <a:pt x="0" y="0"/>
                </a:moveTo>
                <a:lnTo>
                  <a:pt x="6634070" y="0"/>
                </a:lnTo>
                <a:lnTo>
                  <a:pt x="6634070" y="6597884"/>
                </a:lnTo>
                <a:lnTo>
                  <a:pt x="0" y="6597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994524" y="6707106"/>
            <a:ext cx="322051" cy="1215120"/>
            <a:chOff x="0" y="0"/>
            <a:chExt cx="200092" cy="754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091" cy="754960"/>
            </a:xfrm>
            <a:custGeom>
              <a:avLst/>
              <a:gdLst/>
              <a:ahLst/>
              <a:cxnLst/>
              <a:rect l="l" t="t" r="r" b="b"/>
              <a:pathLst>
                <a:path w="200091" h="754960">
                  <a:moveTo>
                    <a:pt x="0" y="0"/>
                  </a:moveTo>
                  <a:lnTo>
                    <a:pt x="200091" y="0"/>
                  </a:lnTo>
                  <a:lnTo>
                    <a:pt x="200091" y="754960"/>
                  </a:lnTo>
                  <a:lnTo>
                    <a:pt x="0" y="754960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580297" y="4909202"/>
            <a:ext cx="1112740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232" dirty="0">
                <a:solidFill>
                  <a:srgbClr val="5CE1E6"/>
                </a:solidFill>
                <a:latin typeface="Poppins"/>
              </a:rPr>
              <a:t>DIPLOMADO EN CIENCIA DE DATOS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9031" y="3215838"/>
            <a:ext cx="1424993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FFFFFF"/>
                </a:solidFill>
                <a:latin typeface="Poppins Bold"/>
              </a:rPr>
              <a:t>Introducción</a:t>
            </a:r>
            <a:r>
              <a:rPr lang="en-US" sz="5000" dirty="0">
                <a:solidFill>
                  <a:srgbClr val="FFFFFF"/>
                </a:solidFill>
                <a:latin typeface="Poppins Bold"/>
              </a:rPr>
              <a:t> a Python</a:t>
            </a:r>
          </a:p>
        </p:txBody>
      </p:sp>
      <p:pic>
        <p:nvPicPr>
          <p:cNvPr id="9" name="Picture 8" descr="Python: Listas, Tuplas Y Diccionarios - Pontia">
            <a:extLst>
              <a:ext uri="{FF2B5EF4-FFF2-40B4-BE49-F238E27FC236}">
                <a16:creationId xmlns:a16="http://schemas.microsoft.com/office/drawing/2014/main" id="{AC3AEB1A-8808-43A3-B8C6-F23B175C1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362" y="6339929"/>
            <a:ext cx="5257800" cy="295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692" y="-90502"/>
            <a:ext cx="18593584" cy="10471968"/>
            <a:chOff x="0" y="0"/>
            <a:chExt cx="339822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8222" cy="1913890"/>
            </a:xfrm>
            <a:custGeom>
              <a:avLst/>
              <a:gdLst/>
              <a:ahLst/>
              <a:cxnLst/>
              <a:rect l="l" t="t" r="r" b="b"/>
              <a:pathLst>
                <a:path w="3398222" h="1913890">
                  <a:moveTo>
                    <a:pt x="0" y="0"/>
                  </a:moveTo>
                  <a:lnTo>
                    <a:pt x="3398222" y="0"/>
                  </a:lnTo>
                  <a:lnTo>
                    <a:pt x="339822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9D9D9">
                <a:alpha val="48627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¿Que es Python?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4116" y="3658996"/>
            <a:ext cx="7401684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Python es un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lenguaje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programación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alto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nivel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interpretado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multipropósito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código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abierto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sintaxis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simple y legible.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Algúnas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sus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características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ventajas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son:</a:t>
            </a:r>
          </a:p>
          <a:p>
            <a:pPr algn="just"/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Fácil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aprender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usar</a:t>
            </a:r>
          </a:p>
          <a:p>
            <a:pPr marL="342900" indent="-342900" algn="just">
              <a:buAutoNum type="arabicPeriod" startAt="2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Versatilidad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(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multipropósito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)</a:t>
            </a:r>
          </a:p>
          <a:p>
            <a:pPr marL="342900" indent="-342900" algn="just">
              <a:buAutoNum type="arabicPeriod" startAt="2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Gran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comunidad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cosistema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 startAt="2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Portabilidad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 startAt="2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Modularidad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A341F81C-A0DE-411E-A682-1E6CC026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094" y="3426582"/>
            <a:ext cx="8316292" cy="415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692" y="-90502"/>
            <a:ext cx="18593584" cy="10471968"/>
            <a:chOff x="0" y="0"/>
            <a:chExt cx="339822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8222" cy="1913890"/>
            </a:xfrm>
            <a:custGeom>
              <a:avLst/>
              <a:gdLst/>
              <a:ahLst/>
              <a:cxnLst/>
              <a:rect l="l" t="t" r="r" b="b"/>
              <a:pathLst>
                <a:path w="3398222" h="1913890">
                  <a:moveTo>
                    <a:pt x="0" y="0"/>
                  </a:moveTo>
                  <a:lnTo>
                    <a:pt x="3398222" y="0"/>
                  </a:lnTo>
                  <a:lnTo>
                    <a:pt x="339822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9D9D9">
                <a:alpha val="48627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s-CO" sz="3999" dirty="0">
                <a:solidFill>
                  <a:srgbClr val="1B4A9B"/>
                </a:solidFill>
                <a:latin typeface="Poppins Bold Italics"/>
              </a:rPr>
              <a:t>V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entajas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de 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4116" y="3658996"/>
            <a:ext cx="7401684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Python es un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lenguaje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programación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alto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nivel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interpretado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multipropósito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código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abierto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sintaxis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simple y legible.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Algúnas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sus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características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ventajas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son:</a:t>
            </a:r>
          </a:p>
          <a:p>
            <a:pPr algn="just"/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Fácil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aprender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usar</a:t>
            </a:r>
          </a:p>
          <a:p>
            <a:pPr marL="342900" indent="-342900" algn="just">
              <a:buAutoNum type="arabicPeriod" startAt="2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Versatilidad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(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multipropósito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)</a:t>
            </a:r>
          </a:p>
          <a:p>
            <a:pPr marL="342900" indent="-342900" algn="just">
              <a:buAutoNum type="arabicPeriod" startAt="2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Gran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comunidad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cosistema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 startAt="2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Portabilidad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 startAt="2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Modularidad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1" name="Picture 2" descr="JavaScript as the most commonly used programming language by Stack Overflow">
            <a:extLst>
              <a:ext uri="{FF2B5EF4-FFF2-40B4-BE49-F238E27FC236}">
                <a16:creationId xmlns:a16="http://schemas.microsoft.com/office/drawing/2014/main" id="{5574227C-A526-4D4C-9C7F-7CA1B612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714422"/>
            <a:ext cx="8047084" cy="551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72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692" y="-90502"/>
            <a:ext cx="18593584" cy="10471968"/>
            <a:chOff x="0" y="0"/>
            <a:chExt cx="339822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8222" cy="1913890"/>
            </a:xfrm>
            <a:custGeom>
              <a:avLst/>
              <a:gdLst/>
              <a:ahLst/>
              <a:cxnLst/>
              <a:rect l="l" t="t" r="r" b="b"/>
              <a:pathLst>
                <a:path w="3398222" h="1913890">
                  <a:moveTo>
                    <a:pt x="0" y="0"/>
                  </a:moveTo>
                  <a:lnTo>
                    <a:pt x="3398222" y="0"/>
                  </a:lnTo>
                  <a:lnTo>
                    <a:pt x="339822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9D9D9">
                <a:alpha val="48627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-2308677">
            <a:off x="9698130" y="216660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7" y="0"/>
                </a:lnTo>
                <a:lnTo>
                  <a:pt x="12650197" y="9568149"/>
                </a:lnTo>
                <a:lnTo>
                  <a:pt x="0" y="956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869556">
            <a:off x="14431083" y="6569611"/>
            <a:ext cx="6482297" cy="6762426"/>
            <a:chOff x="0" y="0"/>
            <a:chExt cx="8643063" cy="9016568"/>
          </a:xfrm>
        </p:grpSpPr>
        <p:sp>
          <p:nvSpPr>
            <p:cNvPr id="6" name="Freeform 6"/>
            <p:cNvSpPr/>
            <p:nvPr/>
          </p:nvSpPr>
          <p:spPr>
            <a:xfrm rot="9451627">
              <a:off x="759373" y="2470974"/>
              <a:ext cx="7124318" cy="5388575"/>
            </a:xfrm>
            <a:custGeom>
              <a:avLst/>
              <a:gdLst/>
              <a:ahLst/>
              <a:cxnLst/>
              <a:rect l="l" t="t" r="r" b="b"/>
              <a:pathLst>
                <a:path w="7124318" h="5388575">
                  <a:moveTo>
                    <a:pt x="0" y="0"/>
                  </a:moveTo>
                  <a:lnTo>
                    <a:pt x="7124317" y="0"/>
                  </a:lnTo>
                  <a:lnTo>
                    <a:pt x="7124317" y="5388575"/>
                  </a:lnTo>
                  <a:lnTo>
                    <a:pt x="0" y="538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0428" y="0"/>
              <a:ext cx="7046798" cy="7008361"/>
            </a:xfrm>
            <a:custGeom>
              <a:avLst/>
              <a:gdLst/>
              <a:ahLst/>
              <a:cxnLst/>
              <a:rect l="l" t="t" r="r" b="b"/>
              <a:pathLst>
                <a:path w="7046798" h="7008361">
                  <a:moveTo>
                    <a:pt x="0" y="0"/>
                  </a:moveTo>
                  <a:lnTo>
                    <a:pt x="7046798" y="0"/>
                  </a:lnTo>
                  <a:lnTo>
                    <a:pt x="7046798" y="7008361"/>
                  </a:lnTo>
                  <a:lnTo>
                    <a:pt x="0" y="700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16230600" cy="6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Quien</a:t>
            </a:r>
            <a:r>
              <a:rPr lang="en-US" sz="3999" dirty="0">
                <a:solidFill>
                  <a:srgbClr val="1B4A9B"/>
                </a:solidFill>
                <a:latin typeface="Poppins Bold Italics"/>
              </a:rPr>
              <a:t> lo </a:t>
            </a:r>
            <a:r>
              <a:rPr lang="en-US" sz="3999" dirty="0" err="1">
                <a:solidFill>
                  <a:srgbClr val="1B4A9B"/>
                </a:solidFill>
                <a:latin typeface="Poppins Bold Italics"/>
              </a:rPr>
              <a:t>creo</a:t>
            </a:r>
            <a:endParaRPr lang="en-US" sz="3999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31121" y="2676932"/>
            <a:ext cx="741156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Python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fué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creado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por Guido van Rossum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el </a:t>
            </a:r>
            <a:r>
              <a:rPr lang="en-US" sz="24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Poppins" panose="020B0604020202020204" charset="0"/>
                <a:cs typeface="Poppins" panose="020B0604020202020204" charset="0"/>
              </a:rPr>
              <a:t>Stichting</a:t>
            </a: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Poppins" panose="020B0604020202020204" charset="0"/>
                <a:cs typeface="Poppins" panose="020B0604020202020204" charset="0"/>
              </a:rPr>
              <a:t>Mathematisch</a:t>
            </a: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Centrum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los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Países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Bajos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como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un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lenguaje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scripting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1991. 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pesar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que python se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simboliza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con dos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serpientes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nombre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se debe al gusto de Guido por los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humoristas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británicos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b="1" i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“</a:t>
            </a:r>
            <a:r>
              <a:rPr lang="en-US" sz="2400" b="1" i="1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Monthy</a:t>
            </a:r>
            <a:r>
              <a:rPr lang="en-US" sz="2400" b="1" i="1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Python”.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3" name="Picture 4" descr="Monty Python and The Holy Grail Releases in US Theaters December 2023 for  48 1/2 Anniversary - Mercury Studios">
            <a:extLst>
              <a:ext uri="{FF2B5EF4-FFF2-40B4-BE49-F238E27FC236}">
                <a16:creationId xmlns:a16="http://schemas.microsoft.com/office/drawing/2014/main" id="{2072E94C-F392-4CD1-9DB4-651285325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158" y="2676932"/>
            <a:ext cx="4028008" cy="596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he Mind at Work: Guido van Rossum on how Python makes thinking in code  easier | Dropbox Blog">
            <a:extLst>
              <a:ext uri="{FF2B5EF4-FFF2-40B4-BE49-F238E27FC236}">
                <a16:creationId xmlns:a16="http://schemas.microsoft.com/office/drawing/2014/main" id="{EAAC9089-28DB-4ABA-BA0A-0A4EFBB7D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546" y="5573368"/>
            <a:ext cx="3882129" cy="38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1173"/>
            <a:ext cx="18593584" cy="10471968"/>
            <a:chOff x="0" y="0"/>
            <a:chExt cx="339822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8222" cy="1913890"/>
            </a:xfrm>
            <a:custGeom>
              <a:avLst/>
              <a:gdLst/>
              <a:ahLst/>
              <a:cxnLst/>
              <a:rect l="l" t="t" r="r" b="b"/>
              <a:pathLst>
                <a:path w="3398222" h="1913890">
                  <a:moveTo>
                    <a:pt x="0" y="0"/>
                  </a:moveTo>
                  <a:lnTo>
                    <a:pt x="3398222" y="0"/>
                  </a:lnTo>
                  <a:lnTo>
                    <a:pt x="339822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9D9D9">
                <a:alpha val="48627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981351" y="9071880"/>
            <a:ext cx="322051" cy="1215120"/>
            <a:chOff x="0" y="0"/>
            <a:chExt cx="200092" cy="754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091" cy="754960"/>
            </a:xfrm>
            <a:custGeom>
              <a:avLst/>
              <a:gdLst/>
              <a:ahLst/>
              <a:cxnLst/>
              <a:rect l="l" t="t" r="r" b="b"/>
              <a:pathLst>
                <a:path w="200091" h="754960">
                  <a:moveTo>
                    <a:pt x="0" y="0"/>
                  </a:moveTo>
                  <a:lnTo>
                    <a:pt x="200091" y="0"/>
                  </a:lnTo>
                  <a:lnTo>
                    <a:pt x="200091" y="754960"/>
                  </a:lnTo>
                  <a:lnTo>
                    <a:pt x="0" y="754960"/>
                  </a:lnTo>
                  <a:close/>
                </a:path>
              </a:pathLst>
            </a:custGeom>
            <a:solidFill>
              <a:srgbClr val="1B4A9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18952" y="1148947"/>
            <a:ext cx="1482347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solidFill>
                  <a:srgbClr val="1B4A9B"/>
                </a:solidFill>
                <a:latin typeface="Poppins Bold Italics"/>
              </a:rPr>
              <a:t>Areas de </a:t>
            </a:r>
            <a:r>
              <a:rPr lang="en-US" sz="5000" dirty="0" err="1">
                <a:solidFill>
                  <a:srgbClr val="1B4A9B"/>
                </a:solidFill>
                <a:latin typeface="Poppins Bold Italics"/>
              </a:rPr>
              <a:t>aplicación</a:t>
            </a:r>
            <a:endParaRPr lang="en-US" sz="5000" dirty="0">
              <a:solidFill>
                <a:srgbClr val="1B4A9B"/>
              </a:solidFill>
              <a:latin typeface="Poppins Bold Italic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18952" y="3714462"/>
            <a:ext cx="5804425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Algunas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las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áreas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aplicación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Python son:</a:t>
            </a:r>
          </a:p>
          <a:p>
            <a:pPr algn="just"/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Desarrollo web</a:t>
            </a:r>
          </a:p>
          <a:p>
            <a:pPr marL="342900" indent="-342900" algn="just">
              <a:buAutoNum type="arabicPeriod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Desarrollo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juegos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Desarrollo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aplicaciones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Seguridad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informática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Backend para Web Services</a:t>
            </a:r>
          </a:p>
          <a:p>
            <a:pPr marL="342900" indent="-342900" algn="just"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Ciencia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analítica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datos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Machine Learning</a:t>
            </a:r>
          </a:p>
          <a:p>
            <a:pPr marL="342900" indent="-342900" algn="just"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Inteligencia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Artificial</a:t>
            </a:r>
          </a:p>
        </p:txBody>
      </p:sp>
      <p:pic>
        <p:nvPicPr>
          <p:cNvPr id="33" name="Picture 2" descr="No hay ninguna descripción de la foto disponible.">
            <a:extLst>
              <a:ext uri="{FF2B5EF4-FFF2-40B4-BE49-F238E27FC236}">
                <a16:creationId xmlns:a16="http://schemas.microsoft.com/office/drawing/2014/main" id="{4867D36C-AA1B-4A12-8D4D-D6EC343C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92" y="2716672"/>
            <a:ext cx="6482297" cy="648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1173"/>
            <a:ext cx="18593584" cy="10471968"/>
            <a:chOff x="0" y="0"/>
            <a:chExt cx="339822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8222" cy="1913890"/>
            </a:xfrm>
            <a:custGeom>
              <a:avLst/>
              <a:gdLst/>
              <a:ahLst/>
              <a:cxnLst/>
              <a:rect l="l" t="t" r="r" b="b"/>
              <a:pathLst>
                <a:path w="3398222" h="1913890">
                  <a:moveTo>
                    <a:pt x="0" y="0"/>
                  </a:moveTo>
                  <a:lnTo>
                    <a:pt x="3398222" y="0"/>
                  </a:lnTo>
                  <a:lnTo>
                    <a:pt x="339822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9D9D9">
                <a:alpha val="48627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981351" y="9071880"/>
            <a:ext cx="322051" cy="1215120"/>
            <a:chOff x="0" y="0"/>
            <a:chExt cx="200092" cy="754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091" cy="754960"/>
            </a:xfrm>
            <a:custGeom>
              <a:avLst/>
              <a:gdLst/>
              <a:ahLst/>
              <a:cxnLst/>
              <a:rect l="l" t="t" r="r" b="b"/>
              <a:pathLst>
                <a:path w="200091" h="754960">
                  <a:moveTo>
                    <a:pt x="0" y="0"/>
                  </a:moveTo>
                  <a:lnTo>
                    <a:pt x="200091" y="0"/>
                  </a:lnTo>
                  <a:lnTo>
                    <a:pt x="200091" y="754960"/>
                  </a:lnTo>
                  <a:lnTo>
                    <a:pt x="0" y="754960"/>
                  </a:lnTo>
                  <a:close/>
                </a:path>
              </a:pathLst>
            </a:custGeom>
            <a:solidFill>
              <a:srgbClr val="1B4A9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18952" y="1148947"/>
            <a:ext cx="1482347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1B4A9B"/>
                </a:solidFill>
                <a:latin typeface="Poppins Bold Italics"/>
              </a:rPr>
              <a:t>Quien</a:t>
            </a:r>
            <a:r>
              <a:rPr lang="en-US" sz="5000" dirty="0">
                <a:solidFill>
                  <a:srgbClr val="1B4A9B"/>
                </a:solidFill>
                <a:latin typeface="Poppins Bold Italics"/>
              </a:rPr>
              <a:t> lo </a:t>
            </a:r>
            <a:r>
              <a:rPr lang="en-US" sz="5000" dirty="0" err="1">
                <a:solidFill>
                  <a:srgbClr val="1B4A9B"/>
                </a:solidFill>
                <a:latin typeface="Poppins Bold Italics"/>
              </a:rPr>
              <a:t>usa</a:t>
            </a:r>
            <a:endParaRPr lang="en-US" sz="5000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11" name="Picture 2" descr="Logo de Google - Wikipedia, la enciclopedia libre">
            <a:extLst>
              <a:ext uri="{FF2B5EF4-FFF2-40B4-BE49-F238E27FC236}">
                <a16:creationId xmlns:a16="http://schemas.microsoft.com/office/drawing/2014/main" id="{47AE8231-E427-45F3-9ACC-EC402F2EB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83" y="2882888"/>
            <a:ext cx="3867852" cy="13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0DD9109-5F2D-45D5-A3F1-4B269F6EA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867" y="3137769"/>
            <a:ext cx="4247049" cy="19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potify continuará su servicio en Uruguay — Spotify">
            <a:extLst>
              <a:ext uri="{FF2B5EF4-FFF2-40B4-BE49-F238E27FC236}">
                <a16:creationId xmlns:a16="http://schemas.microsoft.com/office/drawing/2014/main" id="{623D6560-64E2-4C1F-9044-BB0D328A2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16" y="6973984"/>
            <a:ext cx="5209943" cy="198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Microsoft - Disproin">
            <a:extLst>
              <a:ext uri="{FF2B5EF4-FFF2-40B4-BE49-F238E27FC236}">
                <a16:creationId xmlns:a16="http://schemas.microsoft.com/office/drawing/2014/main" id="{83C8F295-986C-4EAD-86B3-CB81D423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558" y="6574336"/>
            <a:ext cx="4266358" cy="238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F637031A-1FB2-4587-92DF-FD39AFD5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37" y="4281500"/>
            <a:ext cx="3699763" cy="111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Uber Colombia (@Uber_Col) / X">
            <a:extLst>
              <a:ext uri="{FF2B5EF4-FFF2-40B4-BE49-F238E27FC236}">
                <a16:creationId xmlns:a16="http://schemas.microsoft.com/office/drawing/2014/main" id="{1E1B78FD-D397-4D1C-9147-C22AE99E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82" y="5841334"/>
            <a:ext cx="2247718" cy="22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90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1173"/>
            <a:ext cx="18593584" cy="10471968"/>
            <a:chOff x="0" y="0"/>
            <a:chExt cx="339822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8222" cy="1913890"/>
            </a:xfrm>
            <a:custGeom>
              <a:avLst/>
              <a:gdLst/>
              <a:ahLst/>
              <a:cxnLst/>
              <a:rect l="l" t="t" r="r" b="b"/>
              <a:pathLst>
                <a:path w="3398222" h="1913890">
                  <a:moveTo>
                    <a:pt x="0" y="0"/>
                  </a:moveTo>
                  <a:lnTo>
                    <a:pt x="3398222" y="0"/>
                  </a:lnTo>
                  <a:lnTo>
                    <a:pt x="339822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9D9D9">
                <a:alpha val="48627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981351" y="9071880"/>
            <a:ext cx="322051" cy="1215120"/>
            <a:chOff x="0" y="0"/>
            <a:chExt cx="200092" cy="754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091" cy="754960"/>
            </a:xfrm>
            <a:custGeom>
              <a:avLst/>
              <a:gdLst/>
              <a:ahLst/>
              <a:cxnLst/>
              <a:rect l="l" t="t" r="r" b="b"/>
              <a:pathLst>
                <a:path w="200091" h="754960">
                  <a:moveTo>
                    <a:pt x="0" y="0"/>
                  </a:moveTo>
                  <a:lnTo>
                    <a:pt x="200091" y="0"/>
                  </a:lnTo>
                  <a:lnTo>
                    <a:pt x="200091" y="754960"/>
                  </a:lnTo>
                  <a:lnTo>
                    <a:pt x="0" y="754960"/>
                  </a:lnTo>
                  <a:close/>
                </a:path>
              </a:pathLst>
            </a:custGeom>
            <a:solidFill>
              <a:srgbClr val="1B4A9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18952" y="1148947"/>
            <a:ext cx="1482347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solidFill>
                  <a:srgbClr val="1B4A9B"/>
                </a:solidFill>
                <a:latin typeface="Poppins Bold Italics"/>
              </a:rPr>
              <a:t>Que </a:t>
            </a:r>
            <a:r>
              <a:rPr lang="en-US" sz="5000" dirty="0" err="1">
                <a:solidFill>
                  <a:srgbClr val="1B4A9B"/>
                </a:solidFill>
                <a:latin typeface="Poppins Bold Italics"/>
              </a:rPr>
              <a:t>ofrece</a:t>
            </a:r>
            <a:endParaRPr lang="en-US" sz="5000" dirty="0">
              <a:solidFill>
                <a:srgbClr val="1B4A9B"/>
              </a:solidFill>
              <a:latin typeface="Poppins Bold Italics"/>
            </a:endParaRPr>
          </a:p>
        </p:txBody>
      </p:sp>
      <p:pic>
        <p:nvPicPr>
          <p:cNvPr id="18" name="Picture 2" descr="Python para IA - ACTUMLOGOS">
            <a:extLst>
              <a:ext uri="{FF2B5EF4-FFF2-40B4-BE49-F238E27FC236}">
                <a16:creationId xmlns:a16="http://schemas.microsoft.com/office/drawing/2014/main" id="{2D46AD80-1982-497D-BA81-D60DEAD9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918" y="2445867"/>
            <a:ext cx="11997747" cy="723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0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1173"/>
            <a:ext cx="18593584" cy="10471968"/>
            <a:chOff x="0" y="0"/>
            <a:chExt cx="339822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8222" cy="1913890"/>
            </a:xfrm>
            <a:custGeom>
              <a:avLst/>
              <a:gdLst/>
              <a:ahLst/>
              <a:cxnLst/>
              <a:rect l="l" t="t" r="r" b="b"/>
              <a:pathLst>
                <a:path w="3398222" h="1913890">
                  <a:moveTo>
                    <a:pt x="0" y="0"/>
                  </a:moveTo>
                  <a:lnTo>
                    <a:pt x="3398222" y="0"/>
                  </a:lnTo>
                  <a:lnTo>
                    <a:pt x="339822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9D9D9">
                <a:alpha val="48627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9451627">
            <a:off x="-1152667" y="-1825468"/>
            <a:ext cx="5343238" cy="4041431"/>
          </a:xfrm>
          <a:custGeom>
            <a:avLst/>
            <a:gdLst/>
            <a:ahLst/>
            <a:cxnLst/>
            <a:rect l="l" t="t" r="r" b="b"/>
            <a:pathLst>
              <a:path w="5343238" h="4041431">
                <a:moveTo>
                  <a:pt x="0" y="0"/>
                </a:moveTo>
                <a:lnTo>
                  <a:pt x="5343238" y="0"/>
                </a:lnTo>
                <a:lnTo>
                  <a:pt x="5343238" y="4041431"/>
                </a:lnTo>
                <a:lnTo>
                  <a:pt x="0" y="4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21876" y="-3678699"/>
            <a:ext cx="5285099" cy="5256271"/>
          </a:xfrm>
          <a:custGeom>
            <a:avLst/>
            <a:gdLst/>
            <a:ahLst/>
            <a:cxnLst/>
            <a:rect l="l" t="t" r="r" b="b"/>
            <a:pathLst>
              <a:path w="5285099" h="5256271">
                <a:moveTo>
                  <a:pt x="0" y="0"/>
                </a:moveTo>
                <a:lnTo>
                  <a:pt x="5285099" y="0"/>
                </a:lnTo>
                <a:lnTo>
                  <a:pt x="5285099" y="5256271"/>
                </a:lnTo>
                <a:lnTo>
                  <a:pt x="0" y="525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981351" y="9071880"/>
            <a:ext cx="322051" cy="1215120"/>
            <a:chOff x="0" y="0"/>
            <a:chExt cx="200092" cy="754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091" cy="754960"/>
            </a:xfrm>
            <a:custGeom>
              <a:avLst/>
              <a:gdLst/>
              <a:ahLst/>
              <a:cxnLst/>
              <a:rect l="l" t="t" r="r" b="b"/>
              <a:pathLst>
                <a:path w="200091" h="754960">
                  <a:moveTo>
                    <a:pt x="0" y="0"/>
                  </a:moveTo>
                  <a:lnTo>
                    <a:pt x="200091" y="0"/>
                  </a:lnTo>
                  <a:lnTo>
                    <a:pt x="200091" y="754960"/>
                  </a:lnTo>
                  <a:lnTo>
                    <a:pt x="0" y="754960"/>
                  </a:lnTo>
                  <a:close/>
                </a:path>
              </a:pathLst>
            </a:custGeom>
            <a:solidFill>
              <a:srgbClr val="1B4A9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18952" y="1148947"/>
            <a:ext cx="1482347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1B4A9B"/>
                </a:solidFill>
                <a:latin typeface="Poppins Bold Italics"/>
              </a:rPr>
              <a:t>Algunos</a:t>
            </a:r>
            <a:r>
              <a:rPr lang="en-US" sz="5000" dirty="0">
                <a:solidFill>
                  <a:srgbClr val="1B4A9B"/>
                </a:solidFill>
                <a:latin typeface="Poppins Bold Italics"/>
              </a:rPr>
              <a:t> contras</a:t>
            </a: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E95A6D63-75CA-4600-B6F0-645EEF643706}"/>
              </a:ext>
            </a:extLst>
          </p:cNvPr>
          <p:cNvSpPr txBox="1"/>
          <p:nvPr/>
        </p:nvSpPr>
        <p:spPr>
          <a:xfrm>
            <a:off x="1605921" y="4574943"/>
            <a:ext cx="580442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Algunas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desventajas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Python son:</a:t>
            </a:r>
          </a:p>
          <a:p>
            <a:pPr algn="just"/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Velocidad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ejecución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 algn="just"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Limitaciones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en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el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desarrollo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móvil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y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desarrollo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aplicaciones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1" name="Picture 2" descr="Los pros y contras de Python para las Empresas">
            <a:extLst>
              <a:ext uri="{FF2B5EF4-FFF2-40B4-BE49-F238E27FC236}">
                <a16:creationId xmlns:a16="http://schemas.microsoft.com/office/drawing/2014/main" id="{95012FFB-2EF3-4A05-9661-DDEF24425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266" y="3717118"/>
            <a:ext cx="7195469" cy="385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98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0692" y="-149623"/>
            <a:ext cx="18609385" cy="10591576"/>
            <a:chOff x="0" y="0"/>
            <a:chExt cx="3461586" cy="1970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586" cy="1970170"/>
            </a:xfrm>
            <a:custGeom>
              <a:avLst/>
              <a:gdLst/>
              <a:ahLst/>
              <a:cxnLst/>
              <a:rect l="l" t="t" r="r" b="b"/>
              <a:pathLst>
                <a:path w="3461586" h="1970170">
                  <a:moveTo>
                    <a:pt x="0" y="0"/>
                  </a:moveTo>
                  <a:lnTo>
                    <a:pt x="3461586" y="0"/>
                  </a:lnTo>
                  <a:lnTo>
                    <a:pt x="3461586" y="1970170"/>
                  </a:lnTo>
                  <a:lnTo>
                    <a:pt x="0" y="1970170"/>
                  </a:lnTo>
                  <a:close/>
                </a:path>
              </a:pathLst>
            </a:custGeom>
            <a:solidFill>
              <a:srgbClr val="14056D">
                <a:alpha val="19608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 rot="9451627">
            <a:off x="-1353129" y="-1492681"/>
            <a:ext cx="6707049" cy="5072968"/>
          </a:xfrm>
          <a:custGeom>
            <a:avLst/>
            <a:gdLst/>
            <a:ahLst/>
            <a:cxnLst/>
            <a:rect l="l" t="t" r="r" b="b"/>
            <a:pathLst>
              <a:path w="6707049" h="5072968">
                <a:moveTo>
                  <a:pt x="0" y="0"/>
                </a:moveTo>
                <a:lnTo>
                  <a:pt x="6707049" y="0"/>
                </a:lnTo>
                <a:lnTo>
                  <a:pt x="6707049" y="5072968"/>
                </a:lnTo>
                <a:lnTo>
                  <a:pt x="0" y="507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13596" y="-3078771"/>
            <a:ext cx="6634070" cy="6597885"/>
          </a:xfrm>
          <a:custGeom>
            <a:avLst/>
            <a:gdLst/>
            <a:ahLst/>
            <a:cxnLst/>
            <a:rect l="l" t="t" r="r" b="b"/>
            <a:pathLst>
              <a:path w="6634070" h="6597885">
                <a:moveTo>
                  <a:pt x="0" y="0"/>
                </a:moveTo>
                <a:lnTo>
                  <a:pt x="6634070" y="0"/>
                </a:lnTo>
                <a:lnTo>
                  <a:pt x="6634070" y="6597884"/>
                </a:lnTo>
                <a:lnTo>
                  <a:pt x="0" y="6597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08677">
            <a:off x="9580469" y="2205032"/>
            <a:ext cx="12650197" cy="9568149"/>
          </a:xfrm>
          <a:custGeom>
            <a:avLst/>
            <a:gdLst/>
            <a:ahLst/>
            <a:cxnLst/>
            <a:rect l="l" t="t" r="r" b="b"/>
            <a:pathLst>
              <a:path w="12650197" h="9568149">
                <a:moveTo>
                  <a:pt x="0" y="0"/>
                </a:moveTo>
                <a:lnTo>
                  <a:pt x="12650196" y="0"/>
                </a:lnTo>
                <a:lnTo>
                  <a:pt x="12650196" y="9568148"/>
                </a:lnTo>
                <a:lnTo>
                  <a:pt x="0" y="9568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994524" y="6707106"/>
            <a:ext cx="322051" cy="1215120"/>
            <a:chOff x="0" y="0"/>
            <a:chExt cx="200092" cy="7549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091" cy="754960"/>
            </a:xfrm>
            <a:custGeom>
              <a:avLst/>
              <a:gdLst/>
              <a:ahLst/>
              <a:cxnLst/>
              <a:rect l="l" t="t" r="r" b="b"/>
              <a:pathLst>
                <a:path w="200091" h="754960">
                  <a:moveTo>
                    <a:pt x="0" y="0"/>
                  </a:moveTo>
                  <a:lnTo>
                    <a:pt x="200091" y="0"/>
                  </a:lnTo>
                  <a:lnTo>
                    <a:pt x="200091" y="754960"/>
                  </a:lnTo>
                  <a:lnTo>
                    <a:pt x="0" y="754960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4844808" y="8570089"/>
            <a:ext cx="4828984" cy="4820204"/>
          </a:xfrm>
          <a:custGeom>
            <a:avLst/>
            <a:gdLst/>
            <a:ahLst/>
            <a:cxnLst/>
            <a:rect l="l" t="t" r="r" b="b"/>
            <a:pathLst>
              <a:path w="4828984" h="4820204">
                <a:moveTo>
                  <a:pt x="0" y="0"/>
                </a:moveTo>
                <a:lnTo>
                  <a:pt x="4828984" y="0"/>
                </a:lnTo>
                <a:lnTo>
                  <a:pt x="4828984" y="4820204"/>
                </a:lnTo>
                <a:lnTo>
                  <a:pt x="0" y="4820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857694" y="4312353"/>
            <a:ext cx="10572611" cy="67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5400" dirty="0">
                <a:solidFill>
                  <a:srgbClr val="FFFFFF"/>
                </a:solidFill>
                <a:latin typeface="Poppins Bold"/>
              </a:rPr>
              <a:t>¡ A </a:t>
            </a:r>
            <a:r>
              <a:rPr lang="en-US" sz="5400" dirty="0" err="1">
                <a:solidFill>
                  <a:srgbClr val="FFFFFF"/>
                </a:solidFill>
                <a:latin typeface="Poppins Bold"/>
              </a:rPr>
              <a:t>programar</a:t>
            </a:r>
            <a:r>
              <a:rPr lang="en-US" sz="5400" dirty="0">
                <a:solidFill>
                  <a:srgbClr val="FFFFFF"/>
                </a:solidFill>
                <a:latin typeface="Poppins Bold"/>
              </a:rPr>
              <a:t>!</a:t>
            </a:r>
            <a:endParaRPr lang="en-US" sz="4200" dirty="0">
              <a:solidFill>
                <a:srgbClr val="FFFFFF"/>
              </a:solidFill>
              <a:latin typeface="Poppins Bold"/>
            </a:endParaRPr>
          </a:p>
        </p:txBody>
      </p:sp>
      <p:pic>
        <p:nvPicPr>
          <p:cNvPr id="13" name="Picture 4" descr="CIEC">
            <a:extLst>
              <a:ext uri="{FF2B5EF4-FFF2-40B4-BE49-F238E27FC236}">
                <a16:creationId xmlns:a16="http://schemas.microsoft.com/office/drawing/2014/main" id="{4AE10B01-E7F9-44B7-92A0-82EBE2B8A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83" y="6083891"/>
            <a:ext cx="2546432" cy="19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230</Words>
  <Application>Microsoft Office PowerPoint</Application>
  <PresentationFormat>Personalizado</PresentationFormat>
  <Paragraphs>39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Poppins Bold</vt:lpstr>
      <vt:lpstr>Poppins</vt:lpstr>
      <vt:lpstr>Calibri</vt:lpstr>
      <vt:lpstr>Poppins Bold Italics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Casos de Éxito en Ciencia de Datos</dc:title>
  <cp:lastModifiedBy>nicolas castillo</cp:lastModifiedBy>
  <cp:revision>3</cp:revision>
  <dcterms:created xsi:type="dcterms:W3CDTF">2006-08-16T00:00:00Z</dcterms:created>
  <dcterms:modified xsi:type="dcterms:W3CDTF">2024-02-17T14:52:33Z</dcterms:modified>
  <dc:identifier>DAF9Cw_qHg8</dc:identifier>
</cp:coreProperties>
</file>